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72" r:id="rId3"/>
    <p:sldId id="271" r:id="rId4"/>
    <p:sldId id="269" r:id="rId5"/>
    <p:sldId id="270" r:id="rId6"/>
    <p:sldId id="268" r:id="rId7"/>
    <p:sldId id="265" r:id="rId8"/>
    <p:sldId id="266" r:id="rId9"/>
    <p:sldId id="267" r:id="rId10"/>
    <p:sldId id="262" r:id="rId11"/>
    <p:sldId id="273" r:id="rId12"/>
    <p:sldId id="263" r:id="rId13"/>
    <p:sldId id="258" r:id="rId14"/>
    <p:sldId id="264" r:id="rId15"/>
    <p:sldId id="25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jpg>
</file>

<file path=ppt/media/image24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B0828-10F2-B13F-7687-5F6897316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7D3D21-00AD-F788-AC5E-521E794262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396B56-766A-6439-CAC7-C44C34D96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41A4-6E12-45EB-88E5-40F2CD76120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753B32-C928-7E19-DE11-0033412F7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B7495-5DAF-8832-1070-46DA6797F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834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0C711-78B0-B672-62F9-1FDD67A03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C813C8-2B6C-3147-D929-3BEE779F89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0FA0A2-771F-4A65-640D-8BC5B0C9D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41A4-6E12-45EB-88E5-40F2CD76120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4AC7A8-0625-BD3E-30B2-AD35AC9F3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1B264D-DDD1-8DC8-7B99-89A2D594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552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5FFCF3-8E24-EAFC-308D-121BBE9B7F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199DDF-3B56-BB6E-06CD-49B792941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72A08-6B5E-1BBF-0EA3-D25D392C1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41A4-6E12-45EB-88E5-40F2CD76120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60964-3F68-59C8-A2A5-F851636B0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FDF398-53EA-3036-6C88-0F09EFB86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57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C8F43-AFDF-F534-24F3-EC0764986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4429C-6D1D-2C4B-5588-3B47BC961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E6C36-36F8-4CAC-93D4-2FFF57467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41A4-6E12-45EB-88E5-40F2CD76120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6DDE9-96CD-1EF1-B32D-AC297B0F9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5200C-BA24-6563-1459-FC1B710CC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413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2C0AE-D9CD-C7BB-F037-985FC839C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B00631-5A57-0657-088F-8A7DD6127E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033DB-4CC2-6925-6482-85F6632BA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41A4-6E12-45EB-88E5-40F2CD76120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97B0C-C651-2825-404C-4B4908B0B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851751-A0D9-AFF9-8884-22A1F50B6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57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4BB00-0EC9-ECAF-C266-F00FA8E21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3152D-6FE6-7919-3761-BEFB21D35B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85405E-8B8D-4CD8-9543-C3C7B65CF6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A453DB-2934-A0B6-49E6-D5D9ED7DF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41A4-6E12-45EB-88E5-40F2CD76120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BB69F1-51E1-73E6-8EDC-F6CD675E7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A011BD-F640-6CD4-0B2F-CACF4CE68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627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CF443-992F-6A1F-DB8D-8CCC4A914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1D61C-0D53-A66A-9811-E6AA3E41C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A8D43-26BC-116E-C389-680DA8A265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5F1E4F-699A-3C32-12DC-6F4D122965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DB6E6F-D725-45AF-B8EE-E73FF6DB51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2FFB4B-4508-48C6-399A-F464ACCA8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41A4-6E12-45EB-88E5-40F2CD76120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9BFB4E-9117-D43F-7A34-ECA892B4C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57488B-0F3D-6815-9B67-800A5D05B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47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F13D-EEB5-395E-9685-AB65422B0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6240C9-14A6-2A2F-6E10-F5140AA18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41A4-6E12-45EB-88E5-40F2CD76120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D8DD0-26D6-1E1D-CDCE-8F704EB3F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28FB3D-8A07-5162-0F1B-04705D57D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431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440E1B-2DB2-3870-72CE-09136E005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41A4-6E12-45EB-88E5-40F2CD76120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97EBFA-50B8-2C7A-BDC2-0B38E1226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50E810-04C7-6C06-B3ED-A46525B09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135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56588-57CF-8F1B-9F10-BD3491E94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21A0D-3AA1-837D-D58A-E4FEF7DC2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8C2028-E028-713E-E8D1-47D23EB265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6241A-801B-9AEF-9F90-6A156A963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41A4-6E12-45EB-88E5-40F2CD76120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29CF1B-6017-7BF4-8DCE-B96C07D91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E44C1D-74BA-A738-78A5-43FCFC3F1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8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86BF1-3ADA-5E04-72F9-A36FDB467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C46C80-E415-8545-E440-2E562A6B4A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06D5DC-A6B3-F3CC-C64A-85AB8680C7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94577D-B239-16B4-EDB5-53EF2C3C6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141A4-6E12-45EB-88E5-40F2CD76120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A3CAC-61A3-CBC3-416A-15109BDF4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55346D-F4EA-8F22-C979-19518BFED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58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3AA2C0-52C1-9F95-31F9-993C6BC91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361BCD-EACD-538F-3711-BFD066806D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B636F1-678B-8EF5-8088-248DF4A7E6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141A4-6E12-45EB-88E5-40F2CD761200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FABB7-EEE6-6D58-B618-71C07F2BF4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E315B3-F842-1148-6FFA-6DD0C93F69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7EFB44-1511-4EF6-B04A-EF1415DC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168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jp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jp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jp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393142" y="3573771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Excel File in Sharepoint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22" t="18950" r="33593" b="19680"/>
          <a:stretch/>
        </p:blipFill>
        <p:spPr>
          <a:xfrm>
            <a:off x="3773070" y="2680112"/>
            <a:ext cx="104802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3107475" y="3573771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2361245" y="4121459"/>
            <a:ext cx="74623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24" idx="1"/>
          </p:cNvCxnSpPr>
          <p:nvPr/>
        </p:nvCxnSpPr>
        <p:spPr>
          <a:xfrm>
            <a:off x="5486691" y="4121459"/>
            <a:ext cx="60930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58757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Automated Medical Financial Reporting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0A07AE-6333-2CA6-887C-DED95FD2C11C}"/>
              </a:ext>
            </a:extLst>
          </p:cNvPr>
          <p:cNvSpPr/>
          <p:nvPr/>
        </p:nvSpPr>
        <p:spPr>
          <a:xfrm>
            <a:off x="6095999" y="3573771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1CEE27D0-EE68-EBA6-A77A-D95C6AE14AF1}"/>
              </a:ext>
            </a:extLst>
          </p:cNvPr>
          <p:cNvSpPr/>
          <p:nvPr/>
        </p:nvSpPr>
        <p:spPr>
          <a:xfrm>
            <a:off x="9084521" y="3710326"/>
            <a:ext cx="2289975" cy="822264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Publish App in </a:t>
            </a:r>
            <a:br>
              <a:rPr lang="en-US" sz="1400" b="1" dirty="0"/>
            </a:br>
            <a:r>
              <a:rPr lang="en-US" sz="1400" b="1" dirty="0"/>
              <a:t>Power BI Service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CEF7D8-9E59-E440-5A3B-5C06A4F5671D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8475215" y="4121458"/>
            <a:ext cx="609306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cloud with a graph in it&#10;&#10;Description automatically generated">
            <a:extLst>
              <a:ext uri="{FF2B5EF4-FFF2-40B4-BE49-F238E27FC236}">
                <a16:creationId xmlns:a16="http://schemas.microsoft.com/office/drawing/2014/main" id="{3717E364-8B0C-A604-0353-08519657F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54" y="2888062"/>
            <a:ext cx="1024907" cy="822264"/>
          </a:xfrm>
          <a:prstGeom prst="rect">
            <a:avLst/>
          </a:prstGeom>
        </p:spPr>
      </p:pic>
      <p:pic>
        <p:nvPicPr>
          <p:cNvPr id="38" name="Picture 2">
            <a:extLst>
              <a:ext uri="{FF2B5EF4-FFF2-40B4-BE49-F238E27FC236}">
                <a16:creationId xmlns:a16="http://schemas.microsoft.com/office/drawing/2014/main" id="{DDD53DD8-4C44-91C4-D8D8-D3F90A6AE1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016" y="2751793"/>
            <a:ext cx="799275" cy="7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38" descr="A logo with circles and a letter s&#10;&#10;Description automatically generated">
            <a:extLst>
              <a:ext uri="{FF2B5EF4-FFF2-40B4-BE49-F238E27FC236}">
                <a16:creationId xmlns:a16="http://schemas.microsoft.com/office/drawing/2014/main" id="{51EB6B97-82E9-48BC-10EA-2195C6A9F1D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2" t="13539" r="25220" b="14184"/>
          <a:stretch/>
        </p:blipFill>
        <p:spPr>
          <a:xfrm>
            <a:off x="1034550" y="4747932"/>
            <a:ext cx="822205" cy="814873"/>
          </a:xfrm>
          <a:prstGeom prst="rect">
            <a:avLst/>
          </a:prstGeom>
        </p:spPr>
      </p:pic>
      <p:pic>
        <p:nvPicPr>
          <p:cNvPr id="3" name="Picture 2" descr="A close-up of a graph&#10;&#10;Description automatically generated">
            <a:extLst>
              <a:ext uri="{FF2B5EF4-FFF2-40B4-BE49-F238E27FC236}">
                <a16:creationId xmlns:a16="http://schemas.microsoft.com/office/drawing/2014/main" id="{1916F42F-01ED-4036-1FC4-67EE91471F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3957" y="690053"/>
            <a:ext cx="2203299" cy="281532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33544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40985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SQL Database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22" t="18950" r="33593" b="19680"/>
          <a:stretch/>
        </p:blipFill>
        <p:spPr>
          <a:xfrm>
            <a:off x="3789780" y="1987654"/>
            <a:ext cx="104802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3124185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2377955" y="3429001"/>
            <a:ext cx="74623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24" idx="1"/>
          </p:cNvCxnSpPr>
          <p:nvPr/>
        </p:nvCxnSpPr>
        <p:spPr>
          <a:xfrm>
            <a:off x="5503401" y="3429001"/>
            <a:ext cx="60930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58757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Manufacturing Client Demo</a:t>
            </a:r>
          </a:p>
        </p:txBody>
      </p:sp>
      <p:pic>
        <p:nvPicPr>
          <p:cNvPr id="9" name="Picture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0BD495E-5128-6747-E7AE-0CA57936B3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060" y="1166222"/>
            <a:ext cx="2840513" cy="164286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7E0A07AE-6333-2CA6-887C-DED95FD2C11C}"/>
              </a:ext>
            </a:extLst>
          </p:cNvPr>
          <p:cNvSpPr/>
          <p:nvPr/>
        </p:nvSpPr>
        <p:spPr>
          <a:xfrm>
            <a:off x="611270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1CEE27D0-EE68-EBA6-A77A-D95C6AE14AF1}"/>
              </a:ext>
            </a:extLst>
          </p:cNvPr>
          <p:cNvSpPr/>
          <p:nvPr/>
        </p:nvSpPr>
        <p:spPr>
          <a:xfrm>
            <a:off x="9101231" y="3017868"/>
            <a:ext cx="2289975" cy="822264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Publish App in </a:t>
            </a:r>
            <a:br>
              <a:rPr lang="en-US" sz="1400" b="1" dirty="0"/>
            </a:br>
            <a:r>
              <a:rPr lang="en-US" sz="1400" b="1" dirty="0"/>
              <a:t>Power BI Service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CEF7D8-9E59-E440-5A3B-5C06A4F5671D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8491925" y="3429000"/>
            <a:ext cx="609306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cloud with a graph in it&#10;&#10;Description automatically generated">
            <a:extLst>
              <a:ext uri="{FF2B5EF4-FFF2-40B4-BE49-F238E27FC236}">
                <a16:creationId xmlns:a16="http://schemas.microsoft.com/office/drawing/2014/main" id="{3717E364-8B0C-A604-0353-08519657FC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764" y="2195604"/>
            <a:ext cx="1024907" cy="822264"/>
          </a:xfrm>
          <a:prstGeom prst="rect">
            <a:avLst/>
          </a:prstGeom>
        </p:spPr>
      </p:pic>
      <p:pic>
        <p:nvPicPr>
          <p:cNvPr id="2" name="Picture 1" descr="A logo of a company&#10;&#10;Description automatically generated">
            <a:extLst>
              <a:ext uri="{FF2B5EF4-FFF2-40B4-BE49-F238E27FC236}">
                <a16:creationId xmlns:a16="http://schemas.microsoft.com/office/drawing/2014/main" id="{9C1229A7-C49F-7040-B240-8953BC1969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123" y="1870953"/>
            <a:ext cx="1160481" cy="93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829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40985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QuickBooks Online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22" t="18950" r="33593" b="19680"/>
          <a:stretch/>
        </p:blipFill>
        <p:spPr>
          <a:xfrm>
            <a:off x="3789780" y="1987654"/>
            <a:ext cx="104802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3124185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2377955" y="3429001"/>
            <a:ext cx="74623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24" idx="1"/>
          </p:cNvCxnSpPr>
          <p:nvPr/>
        </p:nvCxnSpPr>
        <p:spPr>
          <a:xfrm>
            <a:off x="5503401" y="3429001"/>
            <a:ext cx="60930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58757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Manufacturing QuickBooks Analysis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0A07AE-6333-2CA6-887C-DED95FD2C11C}"/>
              </a:ext>
            </a:extLst>
          </p:cNvPr>
          <p:cNvSpPr/>
          <p:nvPr/>
        </p:nvSpPr>
        <p:spPr>
          <a:xfrm>
            <a:off x="611270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1CEE27D0-EE68-EBA6-A77A-D95C6AE14AF1}"/>
              </a:ext>
            </a:extLst>
          </p:cNvPr>
          <p:cNvSpPr/>
          <p:nvPr/>
        </p:nvSpPr>
        <p:spPr>
          <a:xfrm>
            <a:off x="9101231" y="3017868"/>
            <a:ext cx="2289975" cy="822264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Publish App in </a:t>
            </a:r>
            <a:br>
              <a:rPr lang="en-US" sz="1400" b="1" dirty="0"/>
            </a:br>
            <a:r>
              <a:rPr lang="en-US" sz="1400" b="1" dirty="0"/>
              <a:t>Power BI Service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CEF7D8-9E59-E440-5A3B-5C06A4F5671D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8491925" y="3429000"/>
            <a:ext cx="609306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cloud with a graph in it&#10;&#10;Description automatically generated">
            <a:extLst>
              <a:ext uri="{FF2B5EF4-FFF2-40B4-BE49-F238E27FC236}">
                <a16:creationId xmlns:a16="http://schemas.microsoft.com/office/drawing/2014/main" id="{3717E364-8B0C-A604-0353-08519657F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764" y="2195604"/>
            <a:ext cx="1024907" cy="822264"/>
          </a:xfrm>
          <a:prstGeom prst="rect">
            <a:avLst/>
          </a:prstGeom>
        </p:spPr>
      </p:pic>
      <p:pic>
        <p:nvPicPr>
          <p:cNvPr id="5" name="Picture 4" descr="A logo with a green circle and white letters&#10;&#10;Description automatically generated">
            <a:extLst>
              <a:ext uri="{FF2B5EF4-FFF2-40B4-BE49-F238E27FC236}">
                <a16:creationId xmlns:a16="http://schemas.microsoft.com/office/drawing/2014/main" id="{FC6B304E-F617-BD0D-8BE5-DB4698AB6A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22" y="1656424"/>
            <a:ext cx="1498733" cy="1498733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56D96C51-A6B1-97EB-047B-4DB726D863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060" y="1159662"/>
            <a:ext cx="2840513" cy="164286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556254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40985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Excel File in Sharepoint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22" t="18950" r="33593" b="19680"/>
          <a:stretch/>
        </p:blipFill>
        <p:spPr>
          <a:xfrm>
            <a:off x="3789780" y="1987654"/>
            <a:ext cx="104802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3124185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2377955" y="3429001"/>
            <a:ext cx="74623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24" idx="1"/>
          </p:cNvCxnSpPr>
          <p:nvPr/>
        </p:nvCxnSpPr>
        <p:spPr>
          <a:xfrm>
            <a:off x="5503401" y="3429001"/>
            <a:ext cx="60930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58757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Manufacturing Supervisor Dashboards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0A07AE-6333-2CA6-887C-DED95FD2C11C}"/>
              </a:ext>
            </a:extLst>
          </p:cNvPr>
          <p:cNvSpPr/>
          <p:nvPr/>
        </p:nvSpPr>
        <p:spPr>
          <a:xfrm>
            <a:off x="611270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1CEE27D0-EE68-EBA6-A77A-D95C6AE14AF1}"/>
              </a:ext>
            </a:extLst>
          </p:cNvPr>
          <p:cNvSpPr/>
          <p:nvPr/>
        </p:nvSpPr>
        <p:spPr>
          <a:xfrm>
            <a:off x="9101231" y="3017868"/>
            <a:ext cx="2289975" cy="822264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Publish App in </a:t>
            </a:r>
            <a:br>
              <a:rPr lang="en-US" sz="1400" b="1" dirty="0"/>
            </a:br>
            <a:r>
              <a:rPr lang="en-US" sz="1400" b="1" dirty="0"/>
              <a:t>Power BI Service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CEF7D8-9E59-E440-5A3B-5C06A4F5671D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8491925" y="3429000"/>
            <a:ext cx="609306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cloud with a graph in it&#10;&#10;Description automatically generated">
            <a:extLst>
              <a:ext uri="{FF2B5EF4-FFF2-40B4-BE49-F238E27FC236}">
                <a16:creationId xmlns:a16="http://schemas.microsoft.com/office/drawing/2014/main" id="{3717E364-8B0C-A604-0353-08519657F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764" y="2195604"/>
            <a:ext cx="1024907" cy="822264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97695453-599B-CAFA-1614-9D611DBF3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999" y="2059335"/>
            <a:ext cx="799275" cy="7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logo with circles and a letter s&#10;&#10;Description automatically generated">
            <a:extLst>
              <a:ext uri="{FF2B5EF4-FFF2-40B4-BE49-F238E27FC236}">
                <a16:creationId xmlns:a16="http://schemas.microsoft.com/office/drawing/2014/main" id="{8CE3454F-C57B-E6E9-1E4B-4B17ECDC3DD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2" t="13539" r="25220" b="14184"/>
          <a:stretch/>
        </p:blipFill>
        <p:spPr>
          <a:xfrm>
            <a:off x="1105999" y="4042356"/>
            <a:ext cx="822205" cy="814873"/>
          </a:xfrm>
          <a:prstGeom prst="rect">
            <a:avLst/>
          </a:prstGeom>
        </p:spPr>
      </p:pic>
      <p:pic>
        <p:nvPicPr>
          <p:cNvPr id="8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C292FDBB-EF47-883B-9F94-6EC01561DE2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060" y="1159821"/>
            <a:ext cx="2840513" cy="164270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66922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1919055" y="2108956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APIs and Web Scraping with Python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22" t="18950" r="33593" b="19680"/>
          <a:stretch/>
        </p:blipFill>
        <p:spPr>
          <a:xfrm>
            <a:off x="5571987" y="1221856"/>
            <a:ext cx="104802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4906392" y="2108956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3887158" y="2656644"/>
            <a:ext cx="101923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lowchart: Terminator 14">
            <a:extLst>
              <a:ext uri="{FF2B5EF4-FFF2-40B4-BE49-F238E27FC236}">
                <a16:creationId xmlns:a16="http://schemas.microsoft.com/office/drawing/2014/main" id="{87258000-D731-79EA-5AB1-A9CFDF2FC4EF}"/>
              </a:ext>
            </a:extLst>
          </p:cNvPr>
          <p:cNvSpPr/>
          <p:nvPr/>
        </p:nvSpPr>
        <p:spPr>
          <a:xfrm>
            <a:off x="8167919" y="2337555"/>
            <a:ext cx="2289975" cy="638175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15" idx="1"/>
          </p:cNvCxnSpPr>
          <p:nvPr/>
        </p:nvCxnSpPr>
        <p:spPr>
          <a:xfrm flipV="1">
            <a:off x="7285608" y="2656643"/>
            <a:ext cx="882311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127261" y="6241002"/>
            <a:ext cx="39374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Power BI + Python + Machine Learning Forecasting</a:t>
            </a:r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E1ABD741-4161-B926-6369-D4F95EEB699F}"/>
              </a:ext>
            </a:extLst>
          </p:cNvPr>
          <p:cNvSpPr/>
          <p:nvPr/>
        </p:nvSpPr>
        <p:spPr>
          <a:xfrm>
            <a:off x="1782133" y="3584129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Excel File</a:t>
            </a:r>
          </a:p>
        </p:txBody>
      </p:sp>
      <p:pic>
        <p:nvPicPr>
          <p:cNvPr id="10" name="Picture 9" descr="A blue and yellow snake logo&#10;&#10;Description automatically generated">
            <a:extLst>
              <a:ext uri="{FF2B5EF4-FFF2-40B4-BE49-F238E27FC236}">
                <a16:creationId xmlns:a16="http://schemas.microsoft.com/office/drawing/2014/main" id="{E38E0AB9-1F46-6B43-64B2-1645343B39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830" y="1313895"/>
            <a:ext cx="725897" cy="722834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28E38A3-7885-1067-2C6A-1E69BE0C45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5007" y="4800913"/>
            <a:ext cx="799275" cy="7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BC3A6A9-738E-6752-E9FD-6526DE0F3381}"/>
              </a:ext>
            </a:extLst>
          </p:cNvPr>
          <p:cNvCxnSpPr>
            <a:cxnSpLocks/>
            <a:stCxn id="7" idx="2"/>
            <a:endCxn id="11" idx="1"/>
          </p:cNvCxnSpPr>
          <p:nvPr/>
        </p:nvCxnSpPr>
        <p:spPr>
          <a:xfrm flipV="1">
            <a:off x="3750236" y="2656644"/>
            <a:ext cx="1156156" cy="147517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A screenshot of a computer&#10;&#10;Description automatically generated">
            <a:extLst>
              <a:ext uri="{FF2B5EF4-FFF2-40B4-BE49-F238E27FC236}">
                <a16:creationId xmlns:a16="http://schemas.microsoft.com/office/drawing/2014/main" id="{7FE3BCE9-CDA3-9022-A24B-08FE68AEAC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5416" y="577358"/>
            <a:ext cx="2874979" cy="16627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13266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40985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AWS S3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22" t="18950" r="33593" b="19680"/>
          <a:stretch/>
        </p:blipFill>
        <p:spPr>
          <a:xfrm>
            <a:off x="3789780" y="1987654"/>
            <a:ext cx="104802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3124185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2377955" y="3429001"/>
            <a:ext cx="74623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24" idx="1"/>
          </p:cNvCxnSpPr>
          <p:nvPr/>
        </p:nvCxnSpPr>
        <p:spPr>
          <a:xfrm>
            <a:off x="5503401" y="3429001"/>
            <a:ext cx="60930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58757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Webinar Part 1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0A07AE-6333-2CA6-887C-DED95FD2C11C}"/>
              </a:ext>
            </a:extLst>
          </p:cNvPr>
          <p:cNvSpPr/>
          <p:nvPr/>
        </p:nvSpPr>
        <p:spPr>
          <a:xfrm>
            <a:off x="611270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1CEE27D0-EE68-EBA6-A77A-D95C6AE14AF1}"/>
              </a:ext>
            </a:extLst>
          </p:cNvPr>
          <p:cNvSpPr/>
          <p:nvPr/>
        </p:nvSpPr>
        <p:spPr>
          <a:xfrm>
            <a:off x="9101231" y="3017868"/>
            <a:ext cx="2289975" cy="822264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Publish App in </a:t>
            </a:r>
            <a:br>
              <a:rPr lang="en-US" sz="1400" b="1" dirty="0"/>
            </a:br>
            <a:r>
              <a:rPr lang="en-US" sz="1400" b="1" dirty="0"/>
              <a:t>Power BI Service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CEF7D8-9E59-E440-5A3B-5C06A4F5671D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8491925" y="3429000"/>
            <a:ext cx="609306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cloud with a graph in it&#10;&#10;Description automatically generated">
            <a:extLst>
              <a:ext uri="{FF2B5EF4-FFF2-40B4-BE49-F238E27FC236}">
                <a16:creationId xmlns:a16="http://schemas.microsoft.com/office/drawing/2014/main" id="{3717E364-8B0C-A604-0353-08519657F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764" y="2195604"/>
            <a:ext cx="1024907" cy="822264"/>
          </a:xfrm>
          <a:prstGeom prst="rect">
            <a:avLst/>
          </a:prstGeom>
        </p:spPr>
      </p:pic>
      <p:pic>
        <p:nvPicPr>
          <p:cNvPr id="2" name="Picture 1" descr="A red and black logo&#10;&#10;Description automatically generated">
            <a:extLst>
              <a:ext uri="{FF2B5EF4-FFF2-40B4-BE49-F238E27FC236}">
                <a16:creationId xmlns:a16="http://schemas.microsoft.com/office/drawing/2014/main" id="{3646F90D-BFE5-11B0-8617-4712CF8DC89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22" r="12987"/>
          <a:stretch/>
        </p:blipFill>
        <p:spPr>
          <a:xfrm>
            <a:off x="371150" y="1828637"/>
            <a:ext cx="2182428" cy="10526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436159A-A5F2-5A5A-96A5-C514904A2C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828" y="1139729"/>
            <a:ext cx="2874978" cy="166279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79325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185691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Excel File in Sharepoint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C00FE403-07D8-3C96-58CB-95F21AF39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9786" y="2065894"/>
            <a:ext cx="799275" cy="7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922" t="18950" r="33593" b="19680"/>
          <a:stretch/>
        </p:blipFill>
        <p:spPr>
          <a:xfrm>
            <a:off x="5509844" y="1994213"/>
            <a:ext cx="1048025" cy="814873"/>
          </a:xfrm>
          <a:prstGeom prst="rect">
            <a:avLst/>
          </a:prstGeom>
        </p:spPr>
      </p:pic>
      <p:pic>
        <p:nvPicPr>
          <p:cNvPr id="8" name="Picture 7" descr="A logo with circles and a letter s&#10;&#10;Description automatically generated">
            <a:extLst>
              <a:ext uri="{FF2B5EF4-FFF2-40B4-BE49-F238E27FC236}">
                <a16:creationId xmlns:a16="http://schemas.microsoft.com/office/drawing/2014/main" id="{C21584B0-5509-DFC8-6205-3276AFC677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2" t="13539" r="25220" b="14184"/>
          <a:stretch/>
        </p:blipFill>
        <p:spPr>
          <a:xfrm>
            <a:off x="2509786" y="4048915"/>
            <a:ext cx="822205" cy="814873"/>
          </a:xfrm>
          <a:prstGeom prst="rect">
            <a:avLst/>
          </a:prstGeom>
        </p:spPr>
      </p:pic>
      <p:pic>
        <p:nvPicPr>
          <p:cNvPr id="10" name="Picture 9" descr="A screenshot of a report&#10;&#10;Description automatically generated">
            <a:extLst>
              <a:ext uri="{FF2B5EF4-FFF2-40B4-BE49-F238E27FC236}">
                <a16:creationId xmlns:a16="http://schemas.microsoft.com/office/drawing/2014/main" id="{B0C493F3-EF60-BBBF-3090-666FF1FEEF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8250" y="1374876"/>
            <a:ext cx="2105026" cy="16465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484424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3825015" y="3429001"/>
            <a:ext cx="101923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lowchart: Terminator 14">
            <a:extLst>
              <a:ext uri="{FF2B5EF4-FFF2-40B4-BE49-F238E27FC236}">
                <a16:creationId xmlns:a16="http://schemas.microsoft.com/office/drawing/2014/main" id="{87258000-D731-79EA-5AB1-A9CFDF2FC4EF}"/>
              </a:ext>
            </a:extLst>
          </p:cNvPr>
          <p:cNvSpPr/>
          <p:nvPr/>
        </p:nvSpPr>
        <p:spPr>
          <a:xfrm>
            <a:off x="8105776" y="3109912"/>
            <a:ext cx="2289975" cy="638175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15" idx="1"/>
          </p:cNvCxnSpPr>
          <p:nvPr/>
        </p:nvCxnSpPr>
        <p:spPr>
          <a:xfrm flipV="1">
            <a:off x="7223465" y="3429000"/>
            <a:ext cx="882311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67635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Private Equity Financial Reporting Automation</a:t>
            </a:r>
          </a:p>
        </p:txBody>
      </p:sp>
    </p:spTree>
    <p:extLst>
      <p:ext uri="{BB962C8B-B14F-4D97-AF65-F5344CB8AC3E}">
        <p14:creationId xmlns:p14="http://schemas.microsoft.com/office/powerpoint/2010/main" val="3004681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40985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Excel File in Sharepoint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22" t="18950" r="33593" b="19680"/>
          <a:stretch/>
        </p:blipFill>
        <p:spPr>
          <a:xfrm>
            <a:off x="3789780" y="1987654"/>
            <a:ext cx="104802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3124185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2377955" y="3429001"/>
            <a:ext cx="74623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24" idx="1"/>
          </p:cNvCxnSpPr>
          <p:nvPr/>
        </p:nvCxnSpPr>
        <p:spPr>
          <a:xfrm>
            <a:off x="5503401" y="3429001"/>
            <a:ext cx="60930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58757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Group Case Study Demo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0A07AE-6333-2CA6-887C-DED95FD2C11C}"/>
              </a:ext>
            </a:extLst>
          </p:cNvPr>
          <p:cNvSpPr/>
          <p:nvPr/>
        </p:nvSpPr>
        <p:spPr>
          <a:xfrm>
            <a:off x="611270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1CEE27D0-EE68-EBA6-A77A-D95C6AE14AF1}"/>
              </a:ext>
            </a:extLst>
          </p:cNvPr>
          <p:cNvSpPr/>
          <p:nvPr/>
        </p:nvSpPr>
        <p:spPr>
          <a:xfrm>
            <a:off x="9101231" y="3017868"/>
            <a:ext cx="2289975" cy="822264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Publish App in </a:t>
            </a:r>
            <a:br>
              <a:rPr lang="en-US" sz="1400" b="1" dirty="0"/>
            </a:br>
            <a:r>
              <a:rPr lang="en-US" sz="1400" b="1" dirty="0"/>
              <a:t>Power BI Service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CEF7D8-9E59-E440-5A3B-5C06A4F5671D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8491925" y="3429000"/>
            <a:ext cx="609306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cloud with a graph in it&#10;&#10;Description automatically generated">
            <a:extLst>
              <a:ext uri="{FF2B5EF4-FFF2-40B4-BE49-F238E27FC236}">
                <a16:creationId xmlns:a16="http://schemas.microsoft.com/office/drawing/2014/main" id="{3717E364-8B0C-A604-0353-08519657F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764" y="2195604"/>
            <a:ext cx="1024907" cy="822264"/>
          </a:xfrm>
          <a:prstGeom prst="rect">
            <a:avLst/>
          </a:prstGeom>
        </p:spPr>
      </p:pic>
      <p:pic>
        <p:nvPicPr>
          <p:cNvPr id="38" name="Picture 2">
            <a:extLst>
              <a:ext uri="{FF2B5EF4-FFF2-40B4-BE49-F238E27FC236}">
                <a16:creationId xmlns:a16="http://schemas.microsoft.com/office/drawing/2014/main" id="{DDD53DD8-4C44-91C4-D8D8-D3F90A6AE1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726" y="2059335"/>
            <a:ext cx="799275" cy="7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38" descr="A logo with circles and a letter s&#10;&#10;Description automatically generated">
            <a:extLst>
              <a:ext uri="{FF2B5EF4-FFF2-40B4-BE49-F238E27FC236}">
                <a16:creationId xmlns:a16="http://schemas.microsoft.com/office/drawing/2014/main" id="{51EB6B97-82E9-48BC-10EA-2195C6A9F1D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2" t="13539" r="25220" b="14184"/>
          <a:stretch/>
        </p:blipFill>
        <p:spPr>
          <a:xfrm>
            <a:off x="1051260" y="4055474"/>
            <a:ext cx="822205" cy="814873"/>
          </a:xfrm>
          <a:prstGeom prst="rect">
            <a:avLst/>
          </a:prstGeom>
        </p:spPr>
      </p:pic>
      <p:pic>
        <p:nvPicPr>
          <p:cNvPr id="47" name="Picture 46" descr="A screenshot of a computer&#10;&#10;Description automatically generated">
            <a:extLst>
              <a:ext uri="{FF2B5EF4-FFF2-40B4-BE49-F238E27FC236}">
                <a16:creationId xmlns:a16="http://schemas.microsoft.com/office/drawing/2014/main" id="{D18DB385-BAF2-21BC-F219-B6C1F78AD3A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059" y="1159661"/>
            <a:ext cx="2840515" cy="16428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52395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40985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Excel File in Sharepoint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22" t="18950" r="33593" b="19680"/>
          <a:stretch/>
        </p:blipFill>
        <p:spPr>
          <a:xfrm>
            <a:off x="3789780" y="1987654"/>
            <a:ext cx="104802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3124185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2377955" y="3429001"/>
            <a:ext cx="74623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24" idx="1"/>
          </p:cNvCxnSpPr>
          <p:nvPr/>
        </p:nvCxnSpPr>
        <p:spPr>
          <a:xfrm>
            <a:off x="5503401" y="3429001"/>
            <a:ext cx="60930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58757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Client Proposal Dashboard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0A07AE-6333-2CA6-887C-DED95FD2C11C}"/>
              </a:ext>
            </a:extLst>
          </p:cNvPr>
          <p:cNvSpPr/>
          <p:nvPr/>
        </p:nvSpPr>
        <p:spPr>
          <a:xfrm>
            <a:off x="611270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1CEE27D0-EE68-EBA6-A77A-D95C6AE14AF1}"/>
              </a:ext>
            </a:extLst>
          </p:cNvPr>
          <p:cNvSpPr/>
          <p:nvPr/>
        </p:nvSpPr>
        <p:spPr>
          <a:xfrm>
            <a:off x="9101231" y="3017868"/>
            <a:ext cx="2289975" cy="822264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Publish App in </a:t>
            </a:r>
            <a:br>
              <a:rPr lang="en-US" sz="1400" b="1" dirty="0"/>
            </a:br>
            <a:r>
              <a:rPr lang="en-US" sz="1400" b="1" dirty="0"/>
              <a:t>Power BI Service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CEF7D8-9E59-E440-5A3B-5C06A4F5671D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8491925" y="3429000"/>
            <a:ext cx="609306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cloud with a graph in it&#10;&#10;Description automatically generated">
            <a:extLst>
              <a:ext uri="{FF2B5EF4-FFF2-40B4-BE49-F238E27FC236}">
                <a16:creationId xmlns:a16="http://schemas.microsoft.com/office/drawing/2014/main" id="{3717E364-8B0C-A604-0353-08519657F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764" y="2195604"/>
            <a:ext cx="1024907" cy="822264"/>
          </a:xfrm>
          <a:prstGeom prst="rect">
            <a:avLst/>
          </a:prstGeom>
        </p:spPr>
      </p:pic>
      <p:pic>
        <p:nvPicPr>
          <p:cNvPr id="38" name="Picture 2">
            <a:extLst>
              <a:ext uri="{FF2B5EF4-FFF2-40B4-BE49-F238E27FC236}">
                <a16:creationId xmlns:a16="http://schemas.microsoft.com/office/drawing/2014/main" id="{DDD53DD8-4C44-91C4-D8D8-D3F90A6AE1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726" y="2059335"/>
            <a:ext cx="799275" cy="7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38" descr="A logo with circles and a letter s&#10;&#10;Description automatically generated">
            <a:extLst>
              <a:ext uri="{FF2B5EF4-FFF2-40B4-BE49-F238E27FC236}">
                <a16:creationId xmlns:a16="http://schemas.microsoft.com/office/drawing/2014/main" id="{51EB6B97-82E9-48BC-10EA-2195C6A9F1D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2" t="13539" r="25220" b="14184"/>
          <a:stretch/>
        </p:blipFill>
        <p:spPr>
          <a:xfrm>
            <a:off x="1051260" y="4055474"/>
            <a:ext cx="822205" cy="814873"/>
          </a:xfrm>
          <a:prstGeom prst="rect">
            <a:avLst/>
          </a:prstGeom>
        </p:spPr>
      </p:pic>
      <p:pic>
        <p:nvPicPr>
          <p:cNvPr id="45" name="Picture 44" descr="A screenshot of a computer&#10;&#10;Description automatically generated">
            <a:extLst>
              <a:ext uri="{FF2B5EF4-FFF2-40B4-BE49-F238E27FC236}">
                <a16:creationId xmlns:a16="http://schemas.microsoft.com/office/drawing/2014/main" id="{615B369D-5C03-F09B-7123-F8DF3EF836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059" y="1159661"/>
            <a:ext cx="2840515" cy="16428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56906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185691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Excel File in Sharepoint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C00FE403-07D8-3C96-58CB-95F21AF39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9786" y="2065894"/>
            <a:ext cx="799275" cy="7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922" t="18950" r="33593" b="19680"/>
          <a:stretch/>
        </p:blipFill>
        <p:spPr>
          <a:xfrm>
            <a:off x="5509844" y="1994213"/>
            <a:ext cx="1048025" cy="814873"/>
          </a:xfrm>
          <a:prstGeom prst="rect">
            <a:avLst/>
          </a:prstGeom>
        </p:spPr>
      </p:pic>
      <p:pic>
        <p:nvPicPr>
          <p:cNvPr id="8" name="Picture 7" descr="A logo with circles and a letter s&#10;&#10;Description automatically generated">
            <a:extLst>
              <a:ext uri="{FF2B5EF4-FFF2-40B4-BE49-F238E27FC236}">
                <a16:creationId xmlns:a16="http://schemas.microsoft.com/office/drawing/2014/main" id="{C21584B0-5509-DFC8-6205-3276AFC677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2" t="13539" r="25220" b="14184"/>
          <a:stretch/>
        </p:blipFill>
        <p:spPr>
          <a:xfrm>
            <a:off x="2509786" y="4048915"/>
            <a:ext cx="82220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484424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3825015" y="3429001"/>
            <a:ext cx="101923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lowchart: Terminator 14">
            <a:extLst>
              <a:ext uri="{FF2B5EF4-FFF2-40B4-BE49-F238E27FC236}">
                <a16:creationId xmlns:a16="http://schemas.microsoft.com/office/drawing/2014/main" id="{87258000-D731-79EA-5AB1-A9CFDF2FC4EF}"/>
              </a:ext>
            </a:extLst>
          </p:cNvPr>
          <p:cNvSpPr/>
          <p:nvPr/>
        </p:nvSpPr>
        <p:spPr>
          <a:xfrm>
            <a:off x="8105776" y="3109912"/>
            <a:ext cx="2289975" cy="638175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15" idx="1"/>
          </p:cNvCxnSpPr>
          <p:nvPr/>
        </p:nvCxnSpPr>
        <p:spPr>
          <a:xfrm flipV="1">
            <a:off x="7223465" y="3429000"/>
            <a:ext cx="882311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67635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Cybersecurity Analytics Report</a:t>
            </a:r>
          </a:p>
        </p:txBody>
      </p:sp>
      <p:pic>
        <p:nvPicPr>
          <p:cNvPr id="3" name="Picture 2" descr="A close-up of a document&#10;&#10;Description automatically generated">
            <a:extLst>
              <a:ext uri="{FF2B5EF4-FFF2-40B4-BE49-F238E27FC236}">
                <a16:creationId xmlns:a16="http://schemas.microsoft.com/office/drawing/2014/main" id="{E1942E76-243A-28DB-9E2F-910ADAAB61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5195" y="346678"/>
            <a:ext cx="2111135" cy="269662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68114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40985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Excel File in Sharepoint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22" t="18950" r="33593" b="19680"/>
          <a:stretch/>
        </p:blipFill>
        <p:spPr>
          <a:xfrm>
            <a:off x="3789780" y="1987654"/>
            <a:ext cx="104802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3124185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2377955" y="3429001"/>
            <a:ext cx="74623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24" idx="1"/>
          </p:cNvCxnSpPr>
          <p:nvPr/>
        </p:nvCxnSpPr>
        <p:spPr>
          <a:xfrm>
            <a:off x="5503401" y="3429001"/>
            <a:ext cx="60930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58757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Current Client Analytics Demo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0A07AE-6333-2CA6-887C-DED95FD2C11C}"/>
              </a:ext>
            </a:extLst>
          </p:cNvPr>
          <p:cNvSpPr/>
          <p:nvPr/>
        </p:nvSpPr>
        <p:spPr>
          <a:xfrm>
            <a:off x="611270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1CEE27D0-EE68-EBA6-A77A-D95C6AE14AF1}"/>
              </a:ext>
            </a:extLst>
          </p:cNvPr>
          <p:cNvSpPr/>
          <p:nvPr/>
        </p:nvSpPr>
        <p:spPr>
          <a:xfrm>
            <a:off x="9101231" y="3017868"/>
            <a:ext cx="2289975" cy="822264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Publish App in </a:t>
            </a:r>
            <a:br>
              <a:rPr lang="en-US" sz="1400" b="1" dirty="0"/>
            </a:br>
            <a:r>
              <a:rPr lang="en-US" sz="1400" b="1" dirty="0"/>
              <a:t>Power BI Service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CEF7D8-9E59-E440-5A3B-5C06A4F5671D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8491925" y="3429000"/>
            <a:ext cx="609306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cloud with a graph in it&#10;&#10;Description automatically generated">
            <a:extLst>
              <a:ext uri="{FF2B5EF4-FFF2-40B4-BE49-F238E27FC236}">
                <a16:creationId xmlns:a16="http://schemas.microsoft.com/office/drawing/2014/main" id="{3717E364-8B0C-A604-0353-08519657F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764" y="2195604"/>
            <a:ext cx="1024907" cy="822264"/>
          </a:xfrm>
          <a:prstGeom prst="rect">
            <a:avLst/>
          </a:prstGeom>
        </p:spPr>
      </p:pic>
      <p:pic>
        <p:nvPicPr>
          <p:cNvPr id="38" name="Picture 2">
            <a:extLst>
              <a:ext uri="{FF2B5EF4-FFF2-40B4-BE49-F238E27FC236}">
                <a16:creationId xmlns:a16="http://schemas.microsoft.com/office/drawing/2014/main" id="{DDD53DD8-4C44-91C4-D8D8-D3F90A6AE1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726" y="2059335"/>
            <a:ext cx="799275" cy="7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38" descr="A logo with circles and a letter s&#10;&#10;Description automatically generated">
            <a:extLst>
              <a:ext uri="{FF2B5EF4-FFF2-40B4-BE49-F238E27FC236}">
                <a16:creationId xmlns:a16="http://schemas.microsoft.com/office/drawing/2014/main" id="{51EB6B97-82E9-48BC-10EA-2195C6A9F1D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2" t="13539" r="25220" b="14184"/>
          <a:stretch/>
        </p:blipFill>
        <p:spPr>
          <a:xfrm>
            <a:off x="1051260" y="4055474"/>
            <a:ext cx="822205" cy="814873"/>
          </a:xfrm>
          <a:prstGeom prst="rect">
            <a:avLst/>
          </a:prstGeom>
        </p:spPr>
      </p:pic>
      <p:pic>
        <p:nvPicPr>
          <p:cNvPr id="43" name="Picture 42" descr="A screenshot of a computer&#10;&#10;Description automatically generated">
            <a:extLst>
              <a:ext uri="{FF2B5EF4-FFF2-40B4-BE49-F238E27FC236}">
                <a16:creationId xmlns:a16="http://schemas.microsoft.com/office/drawing/2014/main" id="{C88B0A7C-F25E-BC16-56AB-571D862B2A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059" y="1159661"/>
            <a:ext cx="2840515" cy="16428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49431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40985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Excel File in Sharepoint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22" t="18950" r="33593" b="19680"/>
          <a:stretch/>
        </p:blipFill>
        <p:spPr>
          <a:xfrm>
            <a:off x="3789780" y="1987654"/>
            <a:ext cx="104802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3124185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2377955" y="3429001"/>
            <a:ext cx="74623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24" idx="1"/>
          </p:cNvCxnSpPr>
          <p:nvPr/>
        </p:nvCxnSpPr>
        <p:spPr>
          <a:xfrm>
            <a:off x="5503401" y="3429001"/>
            <a:ext cx="60930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58757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Healthcare Ongoing Dashboard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0A07AE-6333-2CA6-887C-DED95FD2C11C}"/>
              </a:ext>
            </a:extLst>
          </p:cNvPr>
          <p:cNvSpPr/>
          <p:nvPr/>
        </p:nvSpPr>
        <p:spPr>
          <a:xfrm>
            <a:off x="611270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1CEE27D0-EE68-EBA6-A77A-D95C6AE14AF1}"/>
              </a:ext>
            </a:extLst>
          </p:cNvPr>
          <p:cNvSpPr/>
          <p:nvPr/>
        </p:nvSpPr>
        <p:spPr>
          <a:xfrm>
            <a:off x="9101231" y="3017868"/>
            <a:ext cx="2289975" cy="822264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Publish App in </a:t>
            </a:r>
            <a:br>
              <a:rPr lang="en-US" sz="1400" b="1" dirty="0"/>
            </a:br>
            <a:r>
              <a:rPr lang="en-US" sz="1400" b="1" dirty="0"/>
              <a:t>Power BI Service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CEF7D8-9E59-E440-5A3B-5C06A4F5671D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8491925" y="3429000"/>
            <a:ext cx="609306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cloud with a graph in it&#10;&#10;Description automatically generated">
            <a:extLst>
              <a:ext uri="{FF2B5EF4-FFF2-40B4-BE49-F238E27FC236}">
                <a16:creationId xmlns:a16="http://schemas.microsoft.com/office/drawing/2014/main" id="{3717E364-8B0C-A604-0353-08519657F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764" y="2195604"/>
            <a:ext cx="1024907" cy="822264"/>
          </a:xfrm>
          <a:prstGeom prst="rect">
            <a:avLst/>
          </a:prstGeom>
        </p:spPr>
      </p:pic>
      <p:pic>
        <p:nvPicPr>
          <p:cNvPr id="38" name="Picture 2">
            <a:extLst>
              <a:ext uri="{FF2B5EF4-FFF2-40B4-BE49-F238E27FC236}">
                <a16:creationId xmlns:a16="http://schemas.microsoft.com/office/drawing/2014/main" id="{DDD53DD8-4C44-91C4-D8D8-D3F90A6AE1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726" y="2059335"/>
            <a:ext cx="799275" cy="7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38" descr="A logo with circles and a letter s&#10;&#10;Description automatically generated">
            <a:extLst>
              <a:ext uri="{FF2B5EF4-FFF2-40B4-BE49-F238E27FC236}">
                <a16:creationId xmlns:a16="http://schemas.microsoft.com/office/drawing/2014/main" id="{51EB6B97-82E9-48BC-10EA-2195C6A9F1D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2" t="13539" r="25220" b="14184"/>
          <a:stretch/>
        </p:blipFill>
        <p:spPr>
          <a:xfrm>
            <a:off x="1051260" y="4055474"/>
            <a:ext cx="822205" cy="814873"/>
          </a:xfrm>
          <a:prstGeom prst="rect">
            <a:avLst/>
          </a:prstGeom>
        </p:spPr>
      </p:pic>
      <p:pic>
        <p:nvPicPr>
          <p:cNvPr id="41" name="Picture 40" descr="A screenshot of a computer&#10;&#10;Description automatically generated">
            <a:extLst>
              <a:ext uri="{FF2B5EF4-FFF2-40B4-BE49-F238E27FC236}">
                <a16:creationId xmlns:a16="http://schemas.microsoft.com/office/drawing/2014/main" id="{09DF6C96-BFF6-6FC7-6BC6-FA4DC939BB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059" y="1159661"/>
            <a:ext cx="2840515" cy="16428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25715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185691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Excel File in Sharepoint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C00FE403-07D8-3C96-58CB-95F21AF39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9786" y="2065894"/>
            <a:ext cx="799275" cy="7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922" t="18950" r="33593" b="19680"/>
          <a:stretch/>
        </p:blipFill>
        <p:spPr>
          <a:xfrm>
            <a:off x="5509844" y="1994213"/>
            <a:ext cx="1048025" cy="814873"/>
          </a:xfrm>
          <a:prstGeom prst="rect">
            <a:avLst/>
          </a:prstGeom>
        </p:spPr>
      </p:pic>
      <p:pic>
        <p:nvPicPr>
          <p:cNvPr id="8" name="Picture 7" descr="A logo with circles and a letter s&#10;&#10;Description automatically generated">
            <a:extLst>
              <a:ext uri="{FF2B5EF4-FFF2-40B4-BE49-F238E27FC236}">
                <a16:creationId xmlns:a16="http://schemas.microsoft.com/office/drawing/2014/main" id="{C21584B0-5509-DFC8-6205-3276AFC677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2" t="13539" r="25220" b="14184"/>
          <a:stretch/>
        </p:blipFill>
        <p:spPr>
          <a:xfrm>
            <a:off x="2509786" y="4048915"/>
            <a:ext cx="82220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484424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3825015" y="3429001"/>
            <a:ext cx="101923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lowchart: Terminator 14">
            <a:extLst>
              <a:ext uri="{FF2B5EF4-FFF2-40B4-BE49-F238E27FC236}">
                <a16:creationId xmlns:a16="http://schemas.microsoft.com/office/drawing/2014/main" id="{87258000-D731-79EA-5AB1-A9CFDF2FC4EF}"/>
              </a:ext>
            </a:extLst>
          </p:cNvPr>
          <p:cNvSpPr/>
          <p:nvPr/>
        </p:nvSpPr>
        <p:spPr>
          <a:xfrm>
            <a:off x="8105776" y="3109912"/>
            <a:ext cx="2289975" cy="638175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15" idx="1"/>
          </p:cNvCxnSpPr>
          <p:nvPr/>
        </p:nvCxnSpPr>
        <p:spPr>
          <a:xfrm flipV="1">
            <a:off x="7223465" y="3429000"/>
            <a:ext cx="882311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67635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Healthcare Practice Demos</a:t>
            </a:r>
          </a:p>
        </p:txBody>
      </p:sp>
      <p:pic>
        <p:nvPicPr>
          <p:cNvPr id="9" name="Picture 8" descr="A close-up of a map&#10;&#10;Description automatically generated">
            <a:extLst>
              <a:ext uri="{FF2B5EF4-FFF2-40B4-BE49-F238E27FC236}">
                <a16:creationId xmlns:a16="http://schemas.microsoft.com/office/drawing/2014/main" id="{58F3E413-B910-D1DE-8E41-0238FA5073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588" y="1366000"/>
            <a:ext cx="2852349" cy="164971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94398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185691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Excel File in Sharepoint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C00FE403-07D8-3C96-58CB-95F21AF39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9786" y="2065894"/>
            <a:ext cx="799275" cy="7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922" t="18950" r="33593" b="19680"/>
          <a:stretch/>
        </p:blipFill>
        <p:spPr>
          <a:xfrm>
            <a:off x="5509844" y="1994213"/>
            <a:ext cx="1048025" cy="814873"/>
          </a:xfrm>
          <a:prstGeom prst="rect">
            <a:avLst/>
          </a:prstGeom>
        </p:spPr>
      </p:pic>
      <p:pic>
        <p:nvPicPr>
          <p:cNvPr id="8" name="Picture 7" descr="A logo with circles and a letter s&#10;&#10;Description automatically generated">
            <a:extLst>
              <a:ext uri="{FF2B5EF4-FFF2-40B4-BE49-F238E27FC236}">
                <a16:creationId xmlns:a16="http://schemas.microsoft.com/office/drawing/2014/main" id="{C21584B0-5509-DFC8-6205-3276AFC677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2" t="13539" r="25220" b="14184"/>
          <a:stretch/>
        </p:blipFill>
        <p:spPr>
          <a:xfrm>
            <a:off x="2509786" y="4048915"/>
            <a:ext cx="82220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484424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3825015" y="3429001"/>
            <a:ext cx="101923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lowchart: Terminator 14">
            <a:extLst>
              <a:ext uri="{FF2B5EF4-FFF2-40B4-BE49-F238E27FC236}">
                <a16:creationId xmlns:a16="http://schemas.microsoft.com/office/drawing/2014/main" id="{87258000-D731-79EA-5AB1-A9CFDF2FC4EF}"/>
              </a:ext>
            </a:extLst>
          </p:cNvPr>
          <p:cNvSpPr/>
          <p:nvPr/>
        </p:nvSpPr>
        <p:spPr>
          <a:xfrm>
            <a:off x="8105776" y="3109912"/>
            <a:ext cx="2289975" cy="638175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15" idx="1"/>
          </p:cNvCxnSpPr>
          <p:nvPr/>
        </p:nvCxnSpPr>
        <p:spPr>
          <a:xfrm flipV="1">
            <a:off x="7223465" y="3429000"/>
            <a:ext cx="882311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67635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Healthcare Proposal Dashboard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6A695E9F-706C-8D1D-1618-60D9BE6559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588" y="1366000"/>
            <a:ext cx="2852349" cy="164971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68629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7BD8997A-CAF6-03EE-8EAE-87E02AE82EA9}"/>
              </a:ext>
            </a:extLst>
          </p:cNvPr>
          <p:cNvSpPr/>
          <p:nvPr/>
        </p:nvSpPr>
        <p:spPr>
          <a:xfrm>
            <a:off x="409852" y="2881313"/>
            <a:ext cx="2105025" cy="1095375"/>
          </a:xfrm>
          <a:prstGeom prst="parallelogram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Extract:</a:t>
            </a:r>
            <a:br>
              <a:rPr lang="en-US" sz="1400" b="1" dirty="0"/>
            </a:br>
            <a:r>
              <a:rPr lang="en-US" sz="1400" b="1" dirty="0"/>
              <a:t>Smartsheet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41EC1E-3E3C-1464-6678-BBD3A1EE0A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22" t="18950" r="33593" b="19680"/>
          <a:stretch/>
        </p:blipFill>
        <p:spPr>
          <a:xfrm>
            <a:off x="3789780" y="1987654"/>
            <a:ext cx="1048025" cy="8148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0DC40C-B1D9-9455-7DB4-C5638FD9C06D}"/>
              </a:ext>
            </a:extLst>
          </p:cNvPr>
          <p:cNvSpPr/>
          <p:nvPr/>
        </p:nvSpPr>
        <p:spPr>
          <a:xfrm>
            <a:off x="3124185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Load: Power BI</a:t>
            </a:r>
          </a:p>
          <a:p>
            <a:pPr algn="ctr"/>
            <a:r>
              <a:rPr lang="en-US" sz="1400" b="1" dirty="0"/>
              <a:t>Transform: Power Query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D3185AC-AAE9-75AA-294C-A9336D9D1179}"/>
              </a:ext>
            </a:extLst>
          </p:cNvPr>
          <p:cNvCxnSpPr>
            <a:cxnSpLocks/>
            <a:stCxn id="4" idx="2"/>
            <a:endCxn id="11" idx="1"/>
          </p:cNvCxnSpPr>
          <p:nvPr/>
        </p:nvCxnSpPr>
        <p:spPr>
          <a:xfrm>
            <a:off x="2377955" y="3429001"/>
            <a:ext cx="74623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C4CFD-9893-ED4A-AA90-59BCC43D65F5}"/>
              </a:ext>
            </a:extLst>
          </p:cNvPr>
          <p:cNvCxnSpPr>
            <a:cxnSpLocks/>
            <a:stCxn id="11" idx="3"/>
            <a:endCxn id="24" idx="1"/>
          </p:cNvCxnSpPr>
          <p:nvPr/>
        </p:nvCxnSpPr>
        <p:spPr>
          <a:xfrm>
            <a:off x="5503401" y="3429001"/>
            <a:ext cx="60930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17305D2-F896-74DA-F6EC-701FE05D0A74}"/>
              </a:ext>
            </a:extLst>
          </p:cNvPr>
          <p:cNvSpPr txBox="1"/>
          <p:nvPr/>
        </p:nvSpPr>
        <p:spPr>
          <a:xfrm>
            <a:off x="4253883" y="6258757"/>
            <a:ext cx="36842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Internal Use Work Tracker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0A07AE-6333-2CA6-887C-DED95FD2C11C}"/>
              </a:ext>
            </a:extLst>
          </p:cNvPr>
          <p:cNvSpPr/>
          <p:nvPr/>
        </p:nvSpPr>
        <p:spPr>
          <a:xfrm>
            <a:off x="6112709" y="2881313"/>
            <a:ext cx="2379216" cy="1095375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Build Report</a:t>
            </a:r>
          </a:p>
        </p:txBody>
      </p:sp>
      <p:sp>
        <p:nvSpPr>
          <p:cNvPr id="26" name="Flowchart: Terminator 25">
            <a:extLst>
              <a:ext uri="{FF2B5EF4-FFF2-40B4-BE49-F238E27FC236}">
                <a16:creationId xmlns:a16="http://schemas.microsoft.com/office/drawing/2014/main" id="{1CEE27D0-EE68-EBA6-A77A-D95C6AE14AF1}"/>
              </a:ext>
            </a:extLst>
          </p:cNvPr>
          <p:cNvSpPr/>
          <p:nvPr/>
        </p:nvSpPr>
        <p:spPr>
          <a:xfrm>
            <a:off x="9101231" y="3017868"/>
            <a:ext cx="2289975" cy="822264"/>
          </a:xfrm>
          <a:prstGeom prst="flowChartTerminator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Publish App in </a:t>
            </a:r>
            <a:br>
              <a:rPr lang="en-US" sz="1400" b="1" dirty="0"/>
            </a:br>
            <a:r>
              <a:rPr lang="en-US" sz="1400" b="1" dirty="0"/>
              <a:t>Power BI Service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4CEF7D8-9E59-E440-5A3B-5C06A4F5671D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8491925" y="3429000"/>
            <a:ext cx="609306" cy="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cloud with a graph in it&#10;&#10;Description automatically generated">
            <a:extLst>
              <a:ext uri="{FF2B5EF4-FFF2-40B4-BE49-F238E27FC236}">
                <a16:creationId xmlns:a16="http://schemas.microsoft.com/office/drawing/2014/main" id="{3717E364-8B0C-A604-0353-08519657F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764" y="2195604"/>
            <a:ext cx="1024907" cy="822264"/>
          </a:xfrm>
          <a:prstGeom prst="rect">
            <a:avLst/>
          </a:prstGeom>
        </p:spPr>
      </p:pic>
      <p:pic>
        <p:nvPicPr>
          <p:cNvPr id="35" name="Picture 34" descr="A screenshot of a computer&#10;&#10;Description automatically generated">
            <a:extLst>
              <a:ext uri="{FF2B5EF4-FFF2-40B4-BE49-F238E27FC236}">
                <a16:creationId xmlns:a16="http://schemas.microsoft.com/office/drawing/2014/main" id="{E2C39196-9B9A-4652-95BF-C52628551F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060" y="1159662"/>
            <a:ext cx="2840514" cy="164286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7" name="Picture 36" descr="A blue and white logo&#10;&#10;Description automatically generated">
            <a:extLst>
              <a:ext uri="{FF2B5EF4-FFF2-40B4-BE49-F238E27FC236}">
                <a16:creationId xmlns:a16="http://schemas.microsoft.com/office/drawing/2014/main" id="{65B57600-952C-4F99-B02F-FFDC5573C6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927" y="1987654"/>
            <a:ext cx="814874" cy="814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562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379</Words>
  <Application>Microsoft Office PowerPoint</Application>
  <PresentationFormat>Widescreen</PresentationFormat>
  <Paragraphs>86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Becker, Garrett</dc:creator>
  <cp:lastModifiedBy>Becker, Garrett</cp:lastModifiedBy>
  <cp:revision>42</cp:revision>
  <dcterms:created xsi:type="dcterms:W3CDTF">2023-10-16T18:05:13Z</dcterms:created>
  <dcterms:modified xsi:type="dcterms:W3CDTF">2023-10-21T15:32:23Z</dcterms:modified>
</cp:coreProperties>
</file>

<file path=docProps/thumbnail.jpeg>
</file>